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382" r:id="rId2"/>
    <p:sldId id="397" r:id="rId3"/>
    <p:sldId id="411" r:id="rId4"/>
    <p:sldId id="399" r:id="rId5"/>
    <p:sldId id="400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09" r:id="rId15"/>
    <p:sldId id="410" r:id="rId16"/>
    <p:sldId id="412" r:id="rId17"/>
    <p:sldId id="413" r:id="rId18"/>
    <p:sldId id="414" r:id="rId19"/>
    <p:sldId id="416" r:id="rId20"/>
    <p:sldId id="417" r:id="rId21"/>
    <p:sldId id="418" r:id="rId22"/>
    <p:sldId id="430" r:id="rId23"/>
    <p:sldId id="415" r:id="rId24"/>
    <p:sldId id="419" r:id="rId25"/>
    <p:sldId id="420" r:id="rId26"/>
    <p:sldId id="421" r:id="rId27"/>
    <p:sldId id="431" r:id="rId28"/>
    <p:sldId id="433" r:id="rId29"/>
    <p:sldId id="422" r:id="rId30"/>
    <p:sldId id="423" r:id="rId31"/>
    <p:sldId id="425" r:id="rId32"/>
    <p:sldId id="426" r:id="rId33"/>
    <p:sldId id="398" r:id="rId34"/>
    <p:sldId id="427" r:id="rId35"/>
    <p:sldId id="428" r:id="rId36"/>
    <p:sldId id="429" r:id="rId37"/>
    <p:sldId id="383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5316"/>
    <a:srgbClr val="A0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472" autoAdjust="0"/>
    <p:restoredTop sz="94660"/>
  </p:normalViewPr>
  <p:slideViewPr>
    <p:cSldViewPr>
      <p:cViewPr varScale="1">
        <p:scale>
          <a:sx n="83" d="100"/>
          <a:sy n="83" d="100"/>
        </p:scale>
        <p:origin x="-1282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02BD-E5C8-4226-9012-20F315094D1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02BD-E5C8-4226-9012-20F315094D1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02BD-E5C8-4226-9012-20F315094D1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02BD-E5C8-4226-9012-20F315094D1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02BD-E5C8-4226-9012-20F315094D1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F3A802BD-E5C8-4226-9012-20F315094D1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02BD-E5C8-4226-9012-20F315094D1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02BD-E5C8-4226-9012-20F315094D1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02BD-E5C8-4226-9012-20F315094D1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02BD-E5C8-4226-9012-20F315094D1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F3A802BD-E5C8-4226-9012-20F315094D1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F3A802BD-E5C8-4226-9012-20F315094D1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76CE4A1-D76F-4B20-9114-DEA0F6FDD0D6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2690336"/>
            <a:ext cx="6096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Louis Rey</a:t>
            </a:r>
          </a:p>
          <a:p>
            <a:endParaRPr lang="en-US" sz="2800" dirty="0"/>
          </a:p>
          <a:p>
            <a:r>
              <a:rPr lang="en-US" sz="2800" dirty="0" smtClean="0"/>
              <a:t>	UCSD Extension</a:t>
            </a:r>
          </a:p>
          <a:p>
            <a:endParaRPr lang="en-US" sz="2800" dirty="0" smtClean="0"/>
          </a:p>
          <a:p>
            <a:r>
              <a:rPr lang="en-US" sz="2800" dirty="0"/>
              <a:t>	</a:t>
            </a:r>
            <a:endParaRPr lang="en-US" sz="2800" dirty="0" smtClean="0"/>
          </a:p>
          <a:p>
            <a:r>
              <a:rPr lang="en-US" sz="2800" dirty="0"/>
              <a:t>	</a:t>
            </a:r>
          </a:p>
        </p:txBody>
      </p:sp>
      <p:sp>
        <p:nvSpPr>
          <p:cNvPr id="5" name="Rectangle 4"/>
          <p:cNvSpPr/>
          <p:nvPr/>
        </p:nvSpPr>
        <p:spPr>
          <a:xfrm>
            <a:off x="1088547" y="1371600"/>
            <a:ext cx="5118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Python Fundamentals (week 4)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895600"/>
            <a:ext cx="13513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30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485292" cy="3998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169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41120"/>
            <a:ext cx="8534400" cy="3989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87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458200" cy="4197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94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799"/>
            <a:ext cx="8382000" cy="4347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77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447800"/>
            <a:ext cx="8382000" cy="366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1481" y="5410200"/>
            <a:ext cx="838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exact match is requested but only the content in the parenthesis is returned.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0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458200" cy="398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6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2720548"/>
            <a:ext cx="5925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Multithreading and Multiprocessing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7462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585244"/>
            <a:ext cx="5925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Multithreading and Multiprocessing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762000" y="1295400"/>
            <a:ext cx="6629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Used to speed up program performance</a:t>
            </a:r>
          </a:p>
          <a:p>
            <a:endParaRPr lang="en-US" sz="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Tasks run concurrently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Normal processing is done synchronously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4983692"/>
            <a:ext cx="4758267" cy="1382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2643187"/>
            <a:ext cx="4836320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0" y="5351647"/>
            <a:ext cx="271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Example with no multithreading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0" y="4038600"/>
            <a:ext cx="186815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3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585244"/>
            <a:ext cx="26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Multithreading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762000" y="1295400"/>
            <a:ext cx="6629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Processing divided into two tasks:</a:t>
            </a:r>
          </a:p>
          <a:p>
            <a:endParaRPr lang="en-US" sz="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CPU bound – number crunching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IO bound – data transport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Mainly benefit when task is IO bound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Different ways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Threads run </a:t>
            </a:r>
            <a:r>
              <a:rPr lang="en-US" dirty="0"/>
              <a:t>c</a:t>
            </a:r>
            <a:r>
              <a:rPr lang="en-US" dirty="0" smtClean="0"/>
              <a:t>oncurrently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5351647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Example with multithreading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99" y="3505199"/>
            <a:ext cx="4345093" cy="268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802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585244"/>
            <a:ext cx="26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Multithreading</a:t>
            </a:r>
            <a:endParaRPr lang="en-US" sz="2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882998"/>
            <a:ext cx="2992215" cy="1846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631875"/>
            <a:ext cx="1843087" cy="69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4703949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19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771144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Week 4 Objectives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829056" y="1905000"/>
            <a:ext cx="68671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Regular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Multithreading and Multiprocessing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Network </a:t>
            </a:r>
            <a:r>
              <a:rPr lang="en-US" dirty="0"/>
              <a:t>and Client/Server </a:t>
            </a:r>
            <a:r>
              <a:rPr lang="en-US" dirty="0" smtClean="0"/>
              <a:t>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Pickling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87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585244"/>
            <a:ext cx="26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Multithreading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219200"/>
            <a:ext cx="685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Concurrent class instead of 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context managers</a:t>
            </a:r>
            <a:endParaRPr lang="en-US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86001"/>
            <a:ext cx="5080291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384055"/>
            <a:ext cx="2057400" cy="504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84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585244"/>
            <a:ext cx="26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Multithreading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2192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Running submit multiple times to run functions concurrently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588248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733800"/>
            <a:ext cx="1608272" cy="254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653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585244"/>
            <a:ext cx="26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Multithreading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2192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Running submit multiple times to run functions concurrently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4419600" cy="379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364" y="4367784"/>
            <a:ext cx="1943271" cy="157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43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585244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Multiprocessing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762000" y="1056053"/>
            <a:ext cx="6629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Mainly benefit when task is CPU bound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191000"/>
            <a:ext cx="362741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54102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Spreads processing work onto separate processors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712976"/>
            <a:ext cx="4294739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376" y="3733800"/>
            <a:ext cx="2100262" cy="174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9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585244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Multiprocessing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762000" y="1143000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Running multiple processes in a for loop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191000"/>
            <a:ext cx="362741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54102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Spreads processing work onto separate processors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23" y="1645920"/>
            <a:ext cx="4288777" cy="364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3657600"/>
            <a:ext cx="1909762" cy="139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78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585244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Multiprocessing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762000" y="1143000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Multiprocessing using Concurrent library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6" y="1752600"/>
            <a:ext cx="4053379" cy="320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09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585244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Multiprocessing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762000" y="1143000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Multiprocessing using Concurrent library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1437"/>
            <a:ext cx="481134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5257800"/>
            <a:ext cx="1981200" cy="15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502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585244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Multiprocessing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762000" y="1143000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Multiprocessing using Concurrent library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4724400" cy="4062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859938"/>
            <a:ext cx="2030606" cy="95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596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81200" y="2895600"/>
            <a:ext cx="51379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Socket Programming in Python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081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685800"/>
            <a:ext cx="3950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Socket </a:t>
            </a:r>
            <a:r>
              <a:rPr lang="en-US" b="1" dirty="0" smtClean="0"/>
              <a:t>API – Network Endpoint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219200"/>
            <a:ext cx="7391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socket()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bind()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listen()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accept()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connect_ex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recv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close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4272677"/>
            <a:ext cx="861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socket.socket</a:t>
            </a:r>
            <a:r>
              <a:rPr lang="en-US" dirty="0" smtClean="0"/>
              <a:t>() creates a socket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socket.SOCK_STREAM</a:t>
            </a:r>
            <a:r>
              <a:rPr lang="en-US" dirty="0" smtClean="0"/>
              <a:t> is a transport control protocol (TCP) socket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Bind is used to set the </a:t>
            </a:r>
            <a:r>
              <a:rPr lang="en-US" dirty="0" err="1" smtClean="0"/>
              <a:t>ipAddress</a:t>
            </a:r>
            <a:r>
              <a:rPr lang="en-US" dirty="0" smtClean="0"/>
              <a:t> and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/>
              <a:t>listening </a:t>
            </a:r>
            <a:r>
              <a:rPr lang="en-US" smtClean="0"/>
              <a:t>socket </a:t>
            </a:r>
            <a:r>
              <a:rPr lang="en-US" dirty="0" smtClean="0"/>
              <a:t>listens </a:t>
            </a:r>
            <a:r>
              <a:rPr lang="en-US" dirty="0"/>
              <a:t>for connections from </a:t>
            </a:r>
            <a:r>
              <a:rPr lang="en-US" dirty="0" smtClean="0"/>
              <a:t>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client calls connect() to establish a connection to the server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</a:t>
            </a:r>
            <a:r>
              <a:rPr lang="en-US" dirty="0"/>
              <a:t>is exchanged between the client and server using calls to send() and </a:t>
            </a:r>
            <a:r>
              <a:rPr lang="en-US" dirty="0" err="1"/>
              <a:t>recv</a:t>
            </a:r>
            <a:r>
              <a:rPr lang="en-US" dirty="0" smtClean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client and server close() their respective sockets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57200"/>
            <a:ext cx="3509033" cy="393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0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43200" y="2750162"/>
            <a:ext cx="3448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Regular Expressions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9375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533400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 Socket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033" y="990600"/>
            <a:ext cx="6248400" cy="535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088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533400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Client Socket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16" y="1485900"/>
            <a:ext cx="82677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006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533400"/>
            <a:ext cx="4116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Server/ Client Socket Connection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3400" y="1295400"/>
            <a:ext cx="8305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the Server Socket before running </a:t>
            </a:r>
            <a:r>
              <a:rPr lang="en-US" dirty="0"/>
              <a:t>the Client Socket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</a:t>
            </a:r>
            <a:r>
              <a:rPr lang="en-US" dirty="0"/>
              <a:t>a command window and navigate to the directory where your Server_socket.py file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</a:t>
            </a:r>
            <a:r>
              <a:rPr lang="en-US" dirty="0"/>
              <a:t>the socket software by typing the following command in the command prompt</a:t>
            </a:r>
            <a:r>
              <a:rPr lang="en-US" dirty="0" smtClean="0"/>
              <a:t>, if </a:t>
            </a:r>
            <a:r>
              <a:rPr lang="en-US" dirty="0"/>
              <a:t>you using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&gt;&gt; </a:t>
            </a:r>
            <a:r>
              <a:rPr lang="en-US" dirty="0" err="1"/>
              <a:t>py</a:t>
            </a:r>
            <a:r>
              <a:rPr lang="en-US" dirty="0"/>
              <a:t> Server_socket.py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Otherwise </a:t>
            </a:r>
            <a:r>
              <a:rPr lang="en-US" dirty="0"/>
              <a:t>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&gt;&gt; </a:t>
            </a:r>
            <a:r>
              <a:rPr lang="en-US" dirty="0"/>
              <a:t>python3 Server_socket.py</a:t>
            </a:r>
          </a:p>
        </p:txBody>
      </p:sp>
      <p:sp>
        <p:nvSpPr>
          <p:cNvPr id="4" name="Rectangle 3"/>
          <p:cNvSpPr/>
          <p:nvPr/>
        </p:nvSpPr>
        <p:spPr>
          <a:xfrm>
            <a:off x="539496" y="4114800"/>
            <a:ext cx="81473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</a:t>
            </a:r>
            <a:r>
              <a:rPr lang="en-US" dirty="0"/>
              <a:t>a command window and navigate to the directory where your Client_socket.py file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</a:t>
            </a:r>
            <a:r>
              <a:rPr lang="en-US" dirty="0"/>
              <a:t>the socket software by typing the following command in the command </a:t>
            </a:r>
            <a:r>
              <a:rPr lang="en-US" dirty="0" smtClean="0"/>
              <a:t>prompt, if </a:t>
            </a:r>
            <a:r>
              <a:rPr lang="en-US" dirty="0"/>
              <a:t>you using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&gt;&gt; </a:t>
            </a:r>
            <a:r>
              <a:rPr lang="en-US" dirty="0" err="1"/>
              <a:t>py</a:t>
            </a:r>
            <a:r>
              <a:rPr lang="en-US" dirty="0"/>
              <a:t> Client_socket.py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Otherwise </a:t>
            </a:r>
            <a:r>
              <a:rPr lang="en-US" dirty="0"/>
              <a:t>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&gt;&gt; python3 Client_socket.py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704" y="941832"/>
            <a:ext cx="296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Server Setup</a:t>
            </a:r>
            <a:endParaRPr lang="en-US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552704" y="3745468"/>
            <a:ext cx="296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Client Setup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4107040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57600" y="2798479"/>
            <a:ext cx="1471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Pickling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3502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533400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Pickling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3400" y="1143000"/>
            <a:ext cx="830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Process of converting an object hierarchy into a byte stream (serialization)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Reverse process is known as </a:t>
            </a:r>
            <a:r>
              <a:rPr lang="en-US" dirty="0" err="1" smtClean="0"/>
              <a:t>unpickling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Used for data storage and data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Protocol specific to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Same version of Python is recommended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3276600"/>
            <a:ext cx="81473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Booleans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Floats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Complex </a:t>
            </a:r>
            <a:r>
              <a:rPr lang="en-US" dirty="0"/>
              <a:t>numbers,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(</a:t>
            </a:r>
            <a:r>
              <a:rPr lang="en-US" dirty="0"/>
              <a:t>normal and Unicode) </a:t>
            </a:r>
            <a:r>
              <a:rPr lang="en-US" dirty="0" smtClean="0"/>
              <a:t>Strings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Tuples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Dictionaries that contain </a:t>
            </a:r>
            <a:r>
              <a:rPr lang="en-US" dirty="0" err="1"/>
              <a:t>picklable</a:t>
            </a:r>
            <a:r>
              <a:rPr lang="en-US" dirty="0"/>
              <a:t> </a:t>
            </a:r>
            <a:r>
              <a:rPr lang="en-US" dirty="0" smtClean="0"/>
              <a:t>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Classes </a:t>
            </a:r>
            <a:r>
              <a:rPr lang="en-US" dirty="0"/>
              <a:t>and </a:t>
            </a:r>
            <a:r>
              <a:rPr lang="en-US" dirty="0" smtClean="0"/>
              <a:t>functions defined </a:t>
            </a:r>
            <a:r>
              <a:rPr lang="en-US" dirty="0"/>
              <a:t>at the top level of a module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968" y="2743200"/>
            <a:ext cx="296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What can be Pickled?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555733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533400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Pickling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4256" y="1848487"/>
            <a:ext cx="8147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Inner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Lambda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Defaultdicts</a:t>
            </a:r>
            <a:r>
              <a:rPr lang="en-US" dirty="0" smtClean="0"/>
              <a:t> container datatype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968" y="1219200"/>
            <a:ext cx="376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What cannot be Pickled?</a:t>
            </a:r>
            <a:endParaRPr 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3124200"/>
            <a:ext cx="71628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</a:t>
            </a:r>
            <a:r>
              <a:rPr lang="en-US" i="1" dirty="0" smtClean="0"/>
              <a:t>import pickle </a:t>
            </a:r>
            <a:r>
              <a:rPr lang="en-US" dirty="0" smtClean="0"/>
              <a:t>to use pickle libraries</a:t>
            </a:r>
          </a:p>
          <a:p>
            <a:endParaRPr lang="en-US" sz="400" dirty="0" smtClean="0"/>
          </a:p>
          <a:p>
            <a:r>
              <a:rPr lang="en-US" dirty="0" smtClean="0"/>
              <a:t>Can also use </a:t>
            </a:r>
            <a:r>
              <a:rPr lang="en-US" i="1" dirty="0" smtClean="0"/>
              <a:t>dill</a:t>
            </a:r>
            <a:r>
              <a:rPr lang="en-US" dirty="0" smtClean="0"/>
              <a:t> package when working with multithreading</a:t>
            </a:r>
          </a:p>
          <a:p>
            <a:endParaRPr lang="en-US" sz="400" dirty="0" smtClean="0"/>
          </a:p>
          <a:p>
            <a:r>
              <a:rPr lang="en-US" dirty="0" smtClean="0"/>
              <a:t>Creates an output file using </a:t>
            </a:r>
            <a:r>
              <a:rPr lang="en-US" i="1" dirty="0" err="1" smtClean="0"/>
              <a:t>pickle.dump</a:t>
            </a:r>
            <a:r>
              <a:rPr lang="en-US" i="1" dirty="0" smtClean="0"/>
              <a:t>( ) </a:t>
            </a:r>
            <a:r>
              <a:rPr lang="en-US" dirty="0" smtClean="0"/>
              <a:t>method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" y="4343400"/>
            <a:ext cx="7743444" cy="169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155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533400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UnPickling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12192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Reads in a file and recovers pickled content using </a:t>
            </a:r>
            <a:r>
              <a:rPr lang="en-US" dirty="0" err="1" smtClean="0"/>
              <a:t>pickle.load</a:t>
            </a:r>
            <a:r>
              <a:rPr lang="en-US" dirty="0" smtClean="0"/>
              <a:t>( ) method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09800"/>
            <a:ext cx="25431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519373"/>
            <a:ext cx="5638800" cy="17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813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2690336"/>
            <a:ext cx="6096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	Matt </a:t>
            </a:r>
            <a:r>
              <a:rPr lang="en-US" dirty="0"/>
              <a:t>Huenerfauth (Penn State)</a:t>
            </a:r>
          </a:p>
          <a:p>
            <a:r>
              <a:rPr lang="en-US" dirty="0" smtClean="0"/>
              <a:t>	Guido </a:t>
            </a:r>
            <a:r>
              <a:rPr lang="en-US" dirty="0"/>
              <a:t>van </a:t>
            </a:r>
            <a:r>
              <a:rPr lang="en-US" dirty="0" err="1"/>
              <a:t>Rossum</a:t>
            </a:r>
            <a:r>
              <a:rPr lang="en-US" dirty="0"/>
              <a:t> (Google) </a:t>
            </a:r>
          </a:p>
          <a:p>
            <a:r>
              <a:rPr lang="en-US" dirty="0" smtClean="0"/>
              <a:t>	Richard </a:t>
            </a:r>
            <a:r>
              <a:rPr lang="en-US" dirty="0"/>
              <a:t>P. Muller (Caltech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Bill Boyd (</a:t>
            </a:r>
            <a:r>
              <a:rPr lang="en-US" dirty="0" err="1" smtClean="0"/>
              <a:t>Weslayan</a:t>
            </a:r>
            <a:r>
              <a:rPr lang="en-US" dirty="0" smtClean="0"/>
              <a:t> University)</a:t>
            </a:r>
          </a:p>
          <a:p>
            <a:r>
              <a:rPr lang="en-US" dirty="0"/>
              <a:t>	</a:t>
            </a:r>
            <a:r>
              <a:rPr lang="en-US" dirty="0" smtClean="0"/>
              <a:t>Smithsonian Telescope Data Center</a:t>
            </a:r>
          </a:p>
          <a:p>
            <a:r>
              <a:rPr lang="en-US" dirty="0"/>
              <a:t>	</a:t>
            </a:r>
            <a:r>
              <a:rPr lang="en-US" dirty="0" smtClean="0"/>
              <a:t>Programming Python, Mark Lutz</a:t>
            </a:r>
          </a:p>
          <a:p>
            <a:r>
              <a:rPr lang="en-US" dirty="0"/>
              <a:t>	</a:t>
            </a:r>
            <a:r>
              <a:rPr lang="en-US" dirty="0" smtClean="0"/>
              <a:t>Fundamentals of Python, Kenneth Lambert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dirty="0"/>
              <a:t>	</a:t>
            </a:r>
          </a:p>
        </p:txBody>
      </p:sp>
      <p:sp>
        <p:nvSpPr>
          <p:cNvPr id="5" name="Rectangle 4"/>
          <p:cNvSpPr/>
          <p:nvPr/>
        </p:nvSpPr>
        <p:spPr>
          <a:xfrm>
            <a:off x="1088547" y="1371600"/>
            <a:ext cx="1824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Resources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5062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838200"/>
            <a:ext cx="4974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Common Regular Expressions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1"/>
            <a:ext cx="8229600" cy="382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112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296275" cy="3023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288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8696325" cy="26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918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" y="1856805"/>
            <a:ext cx="8511967" cy="315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5301734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asterisk actually represents zero or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9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8518593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400" y="5301734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plus symbol actually represents one or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77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494319" cy="3966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5486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[0 – 9.] for numbers with decimal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8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19328</TotalTime>
  <Words>530</Words>
  <Application>Microsoft Office PowerPoint</Application>
  <PresentationFormat>On-screen Show (4:3)</PresentationFormat>
  <Paragraphs>136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Civic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Rey</dc:creator>
  <cp:lastModifiedBy>lrey</cp:lastModifiedBy>
  <cp:revision>215</cp:revision>
  <dcterms:created xsi:type="dcterms:W3CDTF">2017-03-03T23:14:16Z</dcterms:created>
  <dcterms:modified xsi:type="dcterms:W3CDTF">2020-09-02T05:44:08Z</dcterms:modified>
</cp:coreProperties>
</file>